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4"/>
  </p:sldMasterIdLst>
  <p:notesMasterIdLst>
    <p:notesMasterId r:id="rId31"/>
  </p:notesMasterIdLst>
  <p:sldIdLst>
    <p:sldId id="267" r:id="rId5"/>
    <p:sldId id="269" r:id="rId6"/>
    <p:sldId id="270" r:id="rId7"/>
    <p:sldId id="277" r:id="rId8"/>
    <p:sldId id="276" r:id="rId9"/>
    <p:sldId id="279" r:id="rId10"/>
    <p:sldId id="298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299" r:id="rId28"/>
    <p:sldId id="301" r:id="rId29"/>
    <p:sldId id="278" r:id="rId30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PT Way 4 Space" id="{81193195-73B4-43FA-AFB0-E2ECA2C740C6}">
          <p14:sldIdLst>
            <p14:sldId id="267"/>
            <p14:sldId id="269"/>
            <p14:sldId id="270"/>
            <p14:sldId id="277"/>
            <p14:sldId id="276"/>
            <p14:sldId id="279"/>
            <p14:sldId id="298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299"/>
            <p14:sldId id="301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567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60" autoAdjust="0"/>
    <p:restoredTop sz="94660"/>
  </p:normalViewPr>
  <p:slideViewPr>
    <p:cSldViewPr showGuides="1">
      <p:cViewPr varScale="1">
        <p:scale>
          <a:sx n="98" d="100"/>
          <a:sy n="98" d="100"/>
        </p:scale>
        <p:origin x="640" y="60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567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09/06/2023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partenair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0BB288DF-9292-6C4B-9130-AE31ECED36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7100C75-CC0B-8C48-A8AE-BF55539DFC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29" b="22230"/>
          <a:stretch/>
        </p:blipFill>
        <p:spPr>
          <a:xfrm>
            <a:off x="665432" y="4536000"/>
            <a:ext cx="7722992" cy="504056"/>
          </a:xfrm>
          <a:prstGeom prst="rect">
            <a:avLst/>
          </a:prstGeom>
        </p:spPr>
      </p:pic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079612" y="3615482"/>
            <a:ext cx="6984776" cy="252412"/>
          </a:xfrm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fr-FR" dirty="0"/>
              <a:t>00.00.00</a:t>
            </a: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1079612" y="2067694"/>
            <a:ext cx="6984776" cy="1046982"/>
          </a:xfrm>
        </p:spPr>
        <p:txBody>
          <a:bodyPr anchor="b" anchorCtr="0"/>
          <a:lstStyle>
            <a:lvl1pPr algn="ctr">
              <a:lnSpc>
                <a:spcPct val="105000"/>
              </a:lnSpc>
              <a:defRPr sz="2000" cap="all" baseline="0">
                <a:solidFill>
                  <a:schemeClr val="accent5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079612" y="3213746"/>
            <a:ext cx="6984776" cy="302667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</a:p>
        </p:txBody>
      </p:sp>
      <p:pic>
        <p:nvPicPr>
          <p:cNvPr id="13" name="Graphique 12">
            <a:extLst>
              <a:ext uri="{FF2B5EF4-FFF2-40B4-BE49-F238E27FC236}">
                <a16:creationId xmlns:a16="http://schemas.microsoft.com/office/drawing/2014/main" id="{1A23D5EC-B223-F447-898A-B0E6EFB45A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72000" y="555630"/>
            <a:ext cx="1800000" cy="91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6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C86F183-342C-A348-A3FD-2A59D3BDE6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079612" y="3903514"/>
            <a:ext cx="6984776" cy="252412"/>
          </a:xfrm>
        </p:spPr>
        <p:txBody>
          <a:bodyPr anchor="ctr"/>
          <a:lstStyle>
            <a:lvl1pPr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fr-FR" dirty="0"/>
              <a:t>00.00.00</a:t>
            </a: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 bwMode="gray">
          <a:xfrm>
            <a:off x="1079612" y="2355726"/>
            <a:ext cx="6984776" cy="1046982"/>
          </a:xfrm>
        </p:spPr>
        <p:txBody>
          <a:bodyPr anchor="b" anchorCtr="0"/>
          <a:lstStyle>
            <a:lvl1pPr algn="ctr">
              <a:lnSpc>
                <a:spcPct val="105000"/>
              </a:lnSpc>
              <a:defRPr sz="2000" cap="all" baseline="0">
                <a:solidFill>
                  <a:schemeClr val="accent5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079612" y="3501778"/>
            <a:ext cx="6984776" cy="302667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Sous-titre</a:t>
            </a:r>
          </a:p>
        </p:txBody>
      </p:sp>
      <p:pic>
        <p:nvPicPr>
          <p:cNvPr id="13" name="Graphique 12">
            <a:extLst>
              <a:ext uri="{FF2B5EF4-FFF2-40B4-BE49-F238E27FC236}">
                <a16:creationId xmlns:a16="http://schemas.microsoft.com/office/drawing/2014/main" id="{1A23D5EC-B223-F447-898A-B0E6EFB45A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2000" y="555630"/>
            <a:ext cx="1800000" cy="91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98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9FDB1306-FB46-7341-B6F1-E437AE250F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 noProof="0"/>
              <a:t>Date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11560" y="2427734"/>
            <a:ext cx="2016987" cy="1584176"/>
          </a:xfrm>
        </p:spPr>
        <p:txBody>
          <a:bodyPr anchor="t"/>
          <a:lstStyle>
            <a:lvl1pPr marL="0" indent="0" algn="ctr">
              <a:lnSpc>
                <a:spcPct val="93000"/>
              </a:lnSpc>
              <a:spcAft>
                <a:spcPts val="0"/>
              </a:spcAft>
              <a:buFont typeface="Arial" pitchFamily="34" charset="0"/>
              <a:buNone/>
              <a:defRPr sz="13800" cap="none" baseline="0">
                <a:solidFill>
                  <a:schemeClr val="accent5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/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/>
            </a:lvl3pPr>
            <a:lvl4pPr marL="0" indent="0">
              <a:lnSpc>
                <a:spcPct val="100000"/>
              </a:lnSpc>
              <a:buNone/>
              <a:defRPr/>
            </a:lvl4pPr>
            <a:lvl5pPr marL="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fr-FR" noProof="0" dirty="0"/>
              <a:t>01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699792" y="2715766"/>
            <a:ext cx="6191806" cy="1584176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900"/>
              </a:spcAft>
              <a:buFont typeface="Arial" pitchFamily="34" charset="0"/>
              <a:buNone/>
              <a:defRPr sz="2000" b="0" cap="all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/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/>
            </a:lvl3pPr>
            <a:lvl4pPr marL="0" indent="0">
              <a:lnSpc>
                <a:spcPct val="100000"/>
              </a:lnSpc>
              <a:buNone/>
              <a:defRPr/>
            </a:lvl4pPr>
            <a:lvl5pPr marL="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fr-FR" noProof="0" dirty="0"/>
              <a:t>Sous-titre du chapitre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95BE4E-C1BD-104E-8B27-143B2CC2BDF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En tête et pied de page - Le XX moi AAAA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C16C18-A684-824E-9D29-F21297B396F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Graphique 10">
            <a:extLst>
              <a:ext uri="{FF2B5EF4-FFF2-40B4-BE49-F238E27FC236}">
                <a16:creationId xmlns:a16="http://schemas.microsoft.com/office/drawing/2014/main" id="{82257766-A9EA-F848-83A7-12C414F5D6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0000" y="4644000"/>
            <a:ext cx="396000" cy="39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/>
        <p:txBody>
          <a:bodyPr/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En tête et pied de page - Le XX moi AAAA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833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1403647" y="1203598"/>
            <a:ext cx="3528000" cy="3393331"/>
          </a:xfrm>
        </p:spPr>
        <p:txBody>
          <a:bodyPr/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En tête et pied de page - Le XX moi AAAA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DD259C5E-481F-4E4B-8E70-59355935C89F}"/>
              </a:ext>
            </a:extLst>
          </p:cNvPr>
          <p:cNvSpPr>
            <a:spLocks noGrp="1"/>
          </p:cNvSpPr>
          <p:nvPr>
            <p:ph idx="13" hasCustomPrompt="1"/>
          </p:nvPr>
        </p:nvSpPr>
        <p:spPr bwMode="gray">
          <a:xfrm>
            <a:off x="5363598" y="1203598"/>
            <a:ext cx="3528000" cy="3393331"/>
          </a:xfrm>
        </p:spPr>
        <p:txBody>
          <a:bodyPr/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18240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- bleu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1403648" y="1203598"/>
            <a:ext cx="3024335" cy="3393331"/>
          </a:xfrm>
        </p:spPr>
        <p:txBody>
          <a:bodyPr/>
          <a:lstStyle>
            <a:lvl3pPr>
              <a:buClr>
                <a:schemeClr val="bg2"/>
              </a:buClr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En tête et pied de page - Le XX moi AAAA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B22FCC6C-EA83-C347-B171-4F44B44953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16016" y="1202877"/>
            <a:ext cx="4177159" cy="339333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966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E80EF4-4934-2D4E-AC7B-EBF08CDF1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FD386C1-C5F9-0646-9BCB-D36DBEBC0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58172D-CA9A-5D46-9A83-E96FCB1C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En tête et pied de page - Le XX moi AAAA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E0F365-CC60-8F4D-B170-C716EBCA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48A3EF20-EB63-454D-B601-E998396FA3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7316" y="1131889"/>
            <a:ext cx="8454282" cy="331207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1674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fin - blanc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02D8ACC8-366D-4548-9796-1B1784CBC9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0" y="4963500"/>
            <a:ext cx="180000" cy="180000"/>
          </a:xfrm>
          <a:ln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accent1">
                    <a:alpha val="0"/>
                  </a:schemeClr>
                </a:solidFill>
              </a:defRPr>
            </a:lvl1pPr>
          </a:lstStyle>
          <a:p>
            <a:r>
              <a:rPr lang="fr-FR"/>
              <a:t>En tête et pied de page - Le XX moi AAAA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bg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accent2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BCE6E4B-D856-4144-A709-C0C9370D4F32}"/>
              </a:ext>
            </a:extLst>
          </p:cNvPr>
          <p:cNvSpPr txBox="1"/>
          <p:nvPr userDrawn="1"/>
        </p:nvSpPr>
        <p:spPr>
          <a:xfrm>
            <a:off x="539552" y="3003798"/>
            <a:ext cx="1728192" cy="7303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b="1" dirty="0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Prénom Nom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00 00 00 00 00</a:t>
            </a:r>
          </a:p>
          <a:p>
            <a:pPr>
              <a:lnSpc>
                <a:spcPct val="150000"/>
              </a:lnSpc>
            </a:pPr>
            <a:r>
              <a:rPr lang="fr-FR" sz="1100" dirty="0" err="1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prenom.nom@mail.com</a:t>
            </a:r>
            <a:endParaRPr lang="fr-FR" sz="1100" dirty="0">
              <a:solidFill>
                <a:schemeClr val="accent5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F0D1A70-C977-D44D-B4AF-CFDF3F8F8B0E}"/>
              </a:ext>
            </a:extLst>
          </p:cNvPr>
          <p:cNvSpPr txBox="1"/>
          <p:nvPr userDrawn="1"/>
        </p:nvSpPr>
        <p:spPr>
          <a:xfrm>
            <a:off x="2699792" y="3003798"/>
            <a:ext cx="1728192" cy="73039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b="1" dirty="0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Prénom Nom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00 00 00 00 00</a:t>
            </a:r>
          </a:p>
          <a:p>
            <a:pPr>
              <a:lnSpc>
                <a:spcPct val="150000"/>
              </a:lnSpc>
            </a:pPr>
            <a:r>
              <a:rPr lang="fr-FR" sz="1100" dirty="0" err="1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prenom.nom@mail.com</a:t>
            </a:r>
            <a:endParaRPr lang="fr-FR" sz="1100" dirty="0">
              <a:solidFill>
                <a:schemeClr val="accent5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CE3C56D-522D-D74A-BAA8-54DBADDEC983}"/>
              </a:ext>
            </a:extLst>
          </p:cNvPr>
          <p:cNvSpPr txBox="1"/>
          <p:nvPr userDrawn="1"/>
        </p:nvSpPr>
        <p:spPr>
          <a:xfrm>
            <a:off x="468000" y="2438767"/>
            <a:ext cx="288032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r-FR" sz="1800" b="0" i="0" cap="all" baseline="0" dirty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 Nous contacter</a:t>
            </a:r>
          </a:p>
        </p:txBody>
      </p:sp>
      <p:pic>
        <p:nvPicPr>
          <p:cNvPr id="31" name="Graphique 30">
            <a:extLst>
              <a:ext uri="{FF2B5EF4-FFF2-40B4-BE49-F238E27FC236}">
                <a16:creationId xmlns:a16="http://schemas.microsoft.com/office/drawing/2014/main" id="{178D5058-F0D2-624B-A0DC-BA11D80D96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9552" y="627534"/>
            <a:ext cx="1296144" cy="660299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B280F46C-609C-7745-B4F3-8C6BEB1E56EC}"/>
              </a:ext>
            </a:extLst>
          </p:cNvPr>
          <p:cNvCxnSpPr/>
          <p:nvPr userDrawn="1"/>
        </p:nvCxnSpPr>
        <p:spPr>
          <a:xfrm>
            <a:off x="2339752" y="3075806"/>
            <a:ext cx="0" cy="6583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E6E77FC6-C562-014E-868A-7BA541193495}"/>
              </a:ext>
            </a:extLst>
          </p:cNvPr>
          <p:cNvSpPr txBox="1"/>
          <p:nvPr userDrawn="1"/>
        </p:nvSpPr>
        <p:spPr>
          <a:xfrm>
            <a:off x="4860032" y="3003798"/>
            <a:ext cx="1728192" cy="73039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b="1" dirty="0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Prénom Nom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00 00 00 00 00</a:t>
            </a:r>
          </a:p>
          <a:p>
            <a:pPr>
              <a:lnSpc>
                <a:spcPct val="150000"/>
              </a:lnSpc>
            </a:pPr>
            <a:r>
              <a:rPr lang="fr-FR" sz="1100" dirty="0" err="1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prenom.nom@mail.com</a:t>
            </a:r>
            <a:endParaRPr lang="fr-FR" sz="1100" dirty="0">
              <a:solidFill>
                <a:schemeClr val="accent5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3D47009C-5723-9B4C-8140-257A75E01F40}"/>
              </a:ext>
            </a:extLst>
          </p:cNvPr>
          <p:cNvCxnSpPr/>
          <p:nvPr userDrawn="1"/>
        </p:nvCxnSpPr>
        <p:spPr>
          <a:xfrm>
            <a:off x="4499992" y="3075806"/>
            <a:ext cx="0" cy="6583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17928302-B7F2-5D4A-AEF1-044D862941D4}"/>
              </a:ext>
            </a:extLst>
          </p:cNvPr>
          <p:cNvSpPr txBox="1"/>
          <p:nvPr userDrawn="1"/>
        </p:nvSpPr>
        <p:spPr>
          <a:xfrm>
            <a:off x="6948263" y="3003798"/>
            <a:ext cx="1728192" cy="73039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b="1" dirty="0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Prénom Nom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00 00 00 00 00</a:t>
            </a:r>
          </a:p>
          <a:p>
            <a:pPr>
              <a:lnSpc>
                <a:spcPct val="150000"/>
              </a:lnSpc>
            </a:pPr>
            <a:r>
              <a:rPr lang="fr-FR" sz="1100" dirty="0" err="1">
                <a:solidFill>
                  <a:schemeClr val="accent5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prenom.nom@mail.com</a:t>
            </a:r>
            <a:endParaRPr lang="fr-FR" sz="1100" dirty="0">
              <a:solidFill>
                <a:schemeClr val="accent5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9281F79F-F6B3-CB4B-986E-5B185328BCB6}"/>
              </a:ext>
            </a:extLst>
          </p:cNvPr>
          <p:cNvCxnSpPr/>
          <p:nvPr userDrawn="1"/>
        </p:nvCxnSpPr>
        <p:spPr>
          <a:xfrm>
            <a:off x="6588223" y="3075806"/>
            <a:ext cx="0" cy="6583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924F7404-F822-0D46-A195-0E2549ACC8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29" b="22230"/>
          <a:stretch/>
        </p:blipFill>
        <p:spPr>
          <a:xfrm>
            <a:off x="665432" y="4536000"/>
            <a:ext cx="7722992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33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603F075F-B7F0-F14F-B229-3412DDCAE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00" r="73625"/>
          <a:stretch/>
        </p:blipFill>
        <p:spPr>
          <a:xfrm>
            <a:off x="0" y="1635646"/>
            <a:ext cx="2411760" cy="3507854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37316" y="411510"/>
            <a:ext cx="8454282" cy="5760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1403648" y="1203598"/>
            <a:ext cx="7487950" cy="33933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">
                <a:solidFill>
                  <a:schemeClr val="bg1">
                    <a:alpha val="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403649" y="4720726"/>
            <a:ext cx="7056784" cy="31927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En tête et pied de page - Le XX moi AAAA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532440" y="4720726"/>
            <a:ext cx="359158" cy="29897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1" i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6" name="Graphique 15">
            <a:extLst>
              <a:ext uri="{FF2B5EF4-FFF2-40B4-BE49-F238E27FC236}">
                <a16:creationId xmlns:a16="http://schemas.microsoft.com/office/drawing/2014/main" id="{66B6F470-71C7-B44F-80DE-F6AA94222CA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0000" y="4644000"/>
            <a:ext cx="396000" cy="39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35" r:id="rId2"/>
    <p:sldLayoutId id="2147483799" r:id="rId3"/>
    <p:sldLayoutId id="2147483809" r:id="rId4"/>
    <p:sldLayoutId id="2147483834" r:id="rId5"/>
    <p:sldLayoutId id="2147483816" r:id="rId6"/>
    <p:sldLayoutId id="2147483833" r:id="rId7"/>
    <p:sldLayoutId id="2147483828" r:id="rId8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0" i="0" kern="1200" cap="all" baseline="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ts val="1060"/>
        </a:lnSpc>
        <a:spcBef>
          <a:spcPts val="0"/>
        </a:spcBef>
        <a:spcAft>
          <a:spcPts val="600"/>
        </a:spcAft>
        <a:buFont typeface="Arial" pitchFamily="34" charset="0"/>
        <a:buNone/>
        <a:defRPr sz="1300" b="1" i="0" kern="1200">
          <a:solidFill>
            <a:schemeClr val="bg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0" indent="0" algn="l" defTabSz="914400" rtl="0" eaLnBrk="1" latinLnBrk="0" hangingPunct="1">
        <a:lnSpc>
          <a:spcPts val="1060"/>
        </a:lnSpc>
        <a:spcBef>
          <a:spcPts val="0"/>
        </a:spcBef>
        <a:spcAft>
          <a:spcPts val="600"/>
        </a:spcAft>
        <a:buClr>
          <a:schemeClr val="accent1"/>
        </a:buClr>
        <a:buSzPct val="100000"/>
        <a:buFont typeface="Wingdings" pitchFamily="2" charset="2"/>
        <a:buNone/>
        <a:defRPr sz="1400" b="1" kern="1200">
          <a:solidFill>
            <a:schemeClr val="accent3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0" indent="-144463" algn="l" defTabSz="914400" rtl="0" eaLnBrk="1" latinLnBrk="0" hangingPunct="1">
        <a:lnSpc>
          <a:spcPts val="1060"/>
        </a:lnSpc>
        <a:spcBef>
          <a:spcPts val="0"/>
        </a:spcBef>
        <a:spcAft>
          <a:spcPts val="600"/>
        </a:spcAft>
        <a:buClr>
          <a:schemeClr val="bg1"/>
        </a:buClr>
        <a:buSzPct val="100000"/>
        <a:buFontTx/>
        <a:buBlip>
          <a:blip r:embed="rId13"/>
        </a:buBlip>
        <a:defRPr sz="1000" b="0" i="0" kern="1200">
          <a:solidFill>
            <a:schemeClr val="bg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720000" indent="-109538" algn="l" defTabSz="914400" rtl="0" eaLnBrk="1" latinLnBrk="0" hangingPunct="1">
        <a:lnSpc>
          <a:spcPts val="106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Tx/>
        <a:buBlip>
          <a:blip r:embed="rId13"/>
        </a:buBlip>
        <a:defRPr sz="1000" kern="1200">
          <a:solidFill>
            <a:schemeClr val="bg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1080000" indent="-96838" algn="l" defTabSz="914400" rtl="0" eaLnBrk="1" latinLnBrk="0" hangingPunct="1">
        <a:lnSpc>
          <a:spcPts val="1060"/>
        </a:lnSpc>
        <a:spcBef>
          <a:spcPts val="0"/>
        </a:spcBef>
        <a:spcAft>
          <a:spcPts val="600"/>
        </a:spcAft>
        <a:buClr>
          <a:schemeClr val="tx1"/>
        </a:buClr>
        <a:buSzPct val="100000"/>
        <a:buFontTx/>
        <a:buBlip>
          <a:blip r:embed="rId13"/>
        </a:buBlip>
        <a:defRPr sz="1000" b="0" i="1" kern="1200">
          <a:solidFill>
            <a:schemeClr val="bg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hello@way4space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D8114286-AA9D-89C2-C62B-5513B16EC794}"/>
              </a:ext>
            </a:extLst>
          </p:cNvPr>
          <p:cNvSpPr/>
          <p:nvPr/>
        </p:nvSpPr>
        <p:spPr>
          <a:xfrm>
            <a:off x="0" y="2859782"/>
            <a:ext cx="9144000" cy="86409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05232DF-74A5-3544-B1CB-D0207945CC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79612" y="3941406"/>
            <a:ext cx="6984776" cy="252412"/>
          </a:xfrm>
        </p:spPr>
        <p:txBody>
          <a:bodyPr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DOSSIER DE CANDIDATURE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C28FC31-33E1-1346-A562-97CD65658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602" y="1469066"/>
            <a:ext cx="7164796" cy="1046982"/>
          </a:xfrm>
        </p:spPr>
        <p:txBody>
          <a:bodyPr/>
          <a:lstStyle/>
          <a:p>
            <a:r>
              <a:rPr lang="fr-FR" dirty="0">
                <a:latin typeface="+mj-lt"/>
                <a:ea typeface="Calibri Light" panose="020F0302020204030204" pitchFamily="34" charset="0"/>
                <a:cs typeface="Calibri Light" panose="020F0302020204030204" pitchFamily="34" charset="0"/>
              </a:rPr>
              <a:t>APPEL A MANIFESTATION d’INTERET 2023</a:t>
            </a:r>
            <a:br>
              <a:rPr lang="fr-FR" dirty="0">
                <a:latin typeface="+mj-lt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fr-FR" dirty="0">
              <a:latin typeface="+mj-lt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3D56FDB1-0FE5-1B4F-878C-0AC75F585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4968" y="2286906"/>
            <a:ext cx="6984776" cy="302667"/>
          </a:xfrm>
        </p:spPr>
        <p:txBody>
          <a:bodyPr/>
          <a:lstStyle/>
          <a:p>
            <a:r>
              <a:rPr lang="fr-FR" sz="20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PROJET « SECOND SKIN » </a:t>
            </a:r>
          </a:p>
        </p:txBody>
      </p:sp>
      <p:sp>
        <p:nvSpPr>
          <p:cNvPr id="5" name="Sous-titre 3">
            <a:extLst>
              <a:ext uri="{FF2B5EF4-FFF2-40B4-BE49-F238E27FC236}">
                <a16:creationId xmlns:a16="http://schemas.microsoft.com/office/drawing/2014/main" id="{5074F149-DF14-A15A-88D3-0C16493B424A}"/>
              </a:ext>
            </a:extLst>
          </p:cNvPr>
          <p:cNvSpPr txBox="1">
            <a:spLocks/>
          </p:cNvSpPr>
          <p:nvPr/>
        </p:nvSpPr>
        <p:spPr bwMode="gray">
          <a:xfrm>
            <a:off x="107504" y="3142565"/>
            <a:ext cx="1547664" cy="30266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ts val="106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ts val="106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00000"/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ts val="106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Tx/>
              <a:buNone/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ts val="106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Tx/>
              <a:buNone/>
              <a:defRPr sz="1000" b="0" i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En partenariat avec  </a:t>
            </a:r>
          </a:p>
        </p:txBody>
      </p:sp>
      <p:sp>
        <p:nvSpPr>
          <p:cNvPr id="6" name="Sous-titre 3">
            <a:extLst>
              <a:ext uri="{FF2B5EF4-FFF2-40B4-BE49-F238E27FC236}">
                <a16:creationId xmlns:a16="http://schemas.microsoft.com/office/drawing/2014/main" id="{E9788A98-3857-6A21-C5C8-64B3AB261DFE}"/>
              </a:ext>
            </a:extLst>
          </p:cNvPr>
          <p:cNvSpPr txBox="1">
            <a:spLocks/>
          </p:cNvSpPr>
          <p:nvPr/>
        </p:nvSpPr>
        <p:spPr bwMode="gray">
          <a:xfrm>
            <a:off x="5358245" y="3153618"/>
            <a:ext cx="1547664" cy="30266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ts val="106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Wingdings" pitchFamily="2" charset="2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ts val="106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buSzPct val="100000"/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ts val="106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Tx/>
              <a:buNone/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ts val="106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00000"/>
              <a:buFontTx/>
              <a:buNone/>
              <a:defRPr sz="1000" b="0" i="1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Et avec le soutien de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9AC6299-1029-50C8-6ED6-2BF7EC927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238" y="3142565"/>
            <a:ext cx="1065294" cy="35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ogo SMART4D">
            <a:extLst>
              <a:ext uri="{FF2B5EF4-FFF2-40B4-BE49-F238E27FC236}">
                <a16:creationId xmlns:a16="http://schemas.microsoft.com/office/drawing/2014/main" id="{750FC30A-49CA-EE30-49F3-3333288E5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009" y="3108440"/>
            <a:ext cx="929404" cy="4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28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46AA2485-0BCA-2AA7-D77A-11AB88A578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073" y="3202954"/>
            <a:ext cx="870841" cy="204459"/>
          </a:xfrm>
          <a:prstGeom prst="rect">
            <a:avLst/>
          </a:prstGeom>
        </p:spPr>
      </p:pic>
      <p:pic>
        <p:nvPicPr>
          <p:cNvPr id="31" name="Image 30" descr="Une image contenant texte, capture d’écran, rouge, Graphique&#10;&#10;Description générée automatiquement">
            <a:extLst>
              <a:ext uri="{FF2B5EF4-FFF2-40B4-BE49-F238E27FC236}">
                <a16:creationId xmlns:a16="http://schemas.microsoft.com/office/drawing/2014/main" id="{2D32BA79-F9C4-7BE3-53C4-9128FBD6CC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794" y="2909664"/>
            <a:ext cx="536871" cy="778957"/>
          </a:xfrm>
          <a:prstGeom prst="rect">
            <a:avLst/>
          </a:prstGeom>
        </p:spPr>
      </p:pic>
      <p:pic>
        <p:nvPicPr>
          <p:cNvPr id="33" name="Image 32" descr="Une image contenant Graphique, logo, graphisme, texte&#10;&#10;Description générée automatiquement">
            <a:extLst>
              <a:ext uri="{FF2B5EF4-FFF2-40B4-BE49-F238E27FC236}">
                <a16:creationId xmlns:a16="http://schemas.microsoft.com/office/drawing/2014/main" id="{1EFC9EA1-D151-8246-5F13-A9F50622400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556" y="2929674"/>
            <a:ext cx="794204" cy="79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28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a. PRESENTATION DE VOS COMPETENCES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les compétences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dont vous disposez et que vous jugez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pertinentes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pour répondre au besoin mentionné ci-dessous.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Fabrication de micro-actuateurs (MEMS, NEMS, etc.)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1CB62A03-717C-AC57-E20B-E33CDFC57B6D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5"/>
          <a:ext cx="7366413" cy="2427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2427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BA982D3D-7273-3BDB-4FEA-1401263ECCC3}"/>
              </a:ext>
            </a:extLst>
          </p:cNvPr>
          <p:cNvGraphicFramePr>
            <a:graphicFrameLocks noGrp="1"/>
          </p:cNvGraphicFramePr>
          <p:nvPr/>
        </p:nvGraphicFramePr>
        <p:xfrm>
          <a:off x="878481" y="4475535"/>
          <a:ext cx="7366413" cy="304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73238">
                  <a:extLst>
                    <a:ext uri="{9D8B030D-6E8A-4147-A177-3AD203B41FA5}">
                      <a16:colId xmlns:a16="http://schemas.microsoft.com/office/drawing/2014/main" val="3033151844"/>
                    </a:ext>
                  </a:extLst>
                </a:gridCol>
                <a:gridCol w="6193175">
                  <a:extLst>
                    <a:ext uri="{9D8B030D-6E8A-4147-A177-3AD203B41FA5}">
                      <a16:colId xmlns:a16="http://schemas.microsoft.com/office/drawing/2014/main" val="156032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700" dirty="0"/>
                        <a:t>Contact identifié au sein de votre entité</a:t>
                      </a:r>
                    </a:p>
                  </a:txBody>
                  <a:tcPr anchor="ctr">
                    <a:lnR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52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6156176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b. PRESENTATION DE VOTRE CONTRIBUTION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de quelle manière vous souhaitez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contribuer</a:t>
            </a:r>
            <a:r>
              <a:rPr lang="fr-FR" sz="100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(et vos expériences passées le cas échéant) et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 rôle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que vous aimeriez avoir au sein du consortium. 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Fabrication de micro-actuateurs (MEMS, NEMS, etc.)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7751B339-ECDF-06DE-4BA7-8B8DC8A9C9F1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4"/>
          <a:ext cx="7366413" cy="15584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558412">
                <a:tc>
                  <a:txBody>
                    <a:bodyPr/>
                    <a:lstStyle/>
                    <a:p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Contribution</a:t>
                      </a:r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xpérience(s) passée(s)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024E68A-2745-BDD1-0E67-DE517AB29F26}"/>
              </a:ext>
            </a:extLst>
          </p:cNvPr>
          <p:cNvGraphicFramePr>
            <a:graphicFrameLocks noGrp="1"/>
          </p:cNvGraphicFramePr>
          <p:nvPr/>
        </p:nvGraphicFramePr>
        <p:xfrm>
          <a:off x="888793" y="3681283"/>
          <a:ext cx="7366413" cy="1039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039443">
                <a:tc>
                  <a:txBody>
                    <a:bodyPr/>
                    <a:lstStyle/>
                    <a:p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Rôle envisagé </a:t>
                      </a:r>
                      <a:endParaRPr lang="fr-FR" sz="900" i="1" dirty="0">
                        <a:solidFill>
                          <a:srgbClr val="151B3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55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a. PRESENTATION DE VOS COMPETENCES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les compétences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dont vous disposez et que vous jugez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pertinentes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pour répondre au besoin mentionné ci-dessous.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Connectivité sol/bord/espace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1CB62A03-717C-AC57-E20B-E33CDFC57B6D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5"/>
          <a:ext cx="7366413" cy="2427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2427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BA982D3D-7273-3BDB-4FEA-1401263ECCC3}"/>
              </a:ext>
            </a:extLst>
          </p:cNvPr>
          <p:cNvGraphicFramePr>
            <a:graphicFrameLocks noGrp="1"/>
          </p:cNvGraphicFramePr>
          <p:nvPr/>
        </p:nvGraphicFramePr>
        <p:xfrm>
          <a:off x="878481" y="4475535"/>
          <a:ext cx="7366413" cy="304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73238">
                  <a:extLst>
                    <a:ext uri="{9D8B030D-6E8A-4147-A177-3AD203B41FA5}">
                      <a16:colId xmlns:a16="http://schemas.microsoft.com/office/drawing/2014/main" val="3033151844"/>
                    </a:ext>
                  </a:extLst>
                </a:gridCol>
                <a:gridCol w="6193175">
                  <a:extLst>
                    <a:ext uri="{9D8B030D-6E8A-4147-A177-3AD203B41FA5}">
                      <a16:colId xmlns:a16="http://schemas.microsoft.com/office/drawing/2014/main" val="156032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700" dirty="0"/>
                        <a:t>Contact identifié au sein de votre entité</a:t>
                      </a:r>
                    </a:p>
                  </a:txBody>
                  <a:tcPr anchor="ctr">
                    <a:lnR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384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6156176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b. PRESENTATION DE VOTRE CONTRIBUTION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de quelle manière vous souhaitez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contribuer</a:t>
            </a:r>
            <a:r>
              <a:rPr lang="fr-FR" sz="100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(et vos expériences passées le cas échéant) et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 rôle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que vous aimeriez avoir au sein du consortium. 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Connectivité sol/bord/espace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7751B339-ECDF-06DE-4BA7-8B8DC8A9C9F1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4"/>
          <a:ext cx="7366413" cy="15584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558412">
                <a:tc>
                  <a:txBody>
                    <a:bodyPr/>
                    <a:lstStyle/>
                    <a:p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Contribution</a:t>
                      </a:r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xpérience(s) passée(s)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024E68A-2745-BDD1-0E67-DE517AB29F26}"/>
              </a:ext>
            </a:extLst>
          </p:cNvPr>
          <p:cNvGraphicFramePr>
            <a:graphicFrameLocks noGrp="1"/>
          </p:cNvGraphicFramePr>
          <p:nvPr/>
        </p:nvGraphicFramePr>
        <p:xfrm>
          <a:off x="888793" y="3681283"/>
          <a:ext cx="7366413" cy="1039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039443">
                <a:tc>
                  <a:txBody>
                    <a:bodyPr/>
                    <a:lstStyle/>
                    <a:p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Rôle envisagé </a:t>
                      </a:r>
                      <a:endParaRPr lang="fr-FR" sz="900" i="1" dirty="0">
                        <a:solidFill>
                          <a:srgbClr val="151B3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989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a. PRESENTATION DE VOS COMPETENCES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les compétences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dont vous disposez et que vous jugez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pertinentes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pour répondre au besoin mentionné ci-dessous.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Jumeau numérique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1CB62A03-717C-AC57-E20B-E33CDFC57B6D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5"/>
          <a:ext cx="7366413" cy="2427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2427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BA982D3D-7273-3BDB-4FEA-1401263ECCC3}"/>
              </a:ext>
            </a:extLst>
          </p:cNvPr>
          <p:cNvGraphicFramePr>
            <a:graphicFrameLocks noGrp="1"/>
          </p:cNvGraphicFramePr>
          <p:nvPr/>
        </p:nvGraphicFramePr>
        <p:xfrm>
          <a:off x="878481" y="4475535"/>
          <a:ext cx="7366413" cy="304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73238">
                  <a:extLst>
                    <a:ext uri="{9D8B030D-6E8A-4147-A177-3AD203B41FA5}">
                      <a16:colId xmlns:a16="http://schemas.microsoft.com/office/drawing/2014/main" val="3033151844"/>
                    </a:ext>
                  </a:extLst>
                </a:gridCol>
                <a:gridCol w="6193175">
                  <a:extLst>
                    <a:ext uri="{9D8B030D-6E8A-4147-A177-3AD203B41FA5}">
                      <a16:colId xmlns:a16="http://schemas.microsoft.com/office/drawing/2014/main" val="156032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700" dirty="0"/>
                        <a:t>Contact identifié au sein de votre entité</a:t>
                      </a:r>
                    </a:p>
                  </a:txBody>
                  <a:tcPr anchor="ctr">
                    <a:lnR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309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6156176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b. PRESENTATION DE VOTRE CONTRIBUTION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de quelle manière vous souhaitez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contribuer</a:t>
            </a:r>
            <a:r>
              <a:rPr lang="fr-FR" sz="100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(et vos expériences passées le cas échéant) et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 rôle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que vous aimeriez avoir au sein du consortium. 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Jumeau numérique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7751B339-ECDF-06DE-4BA7-8B8DC8A9C9F1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4"/>
          <a:ext cx="7366413" cy="15584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558412">
                <a:tc>
                  <a:txBody>
                    <a:bodyPr/>
                    <a:lstStyle/>
                    <a:p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Contribution</a:t>
                      </a:r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xpérience(s) passée(s)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024E68A-2745-BDD1-0E67-DE517AB29F26}"/>
              </a:ext>
            </a:extLst>
          </p:cNvPr>
          <p:cNvGraphicFramePr>
            <a:graphicFrameLocks noGrp="1"/>
          </p:cNvGraphicFramePr>
          <p:nvPr/>
        </p:nvGraphicFramePr>
        <p:xfrm>
          <a:off x="888793" y="3681283"/>
          <a:ext cx="7366413" cy="1039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039443">
                <a:tc>
                  <a:txBody>
                    <a:bodyPr/>
                    <a:lstStyle/>
                    <a:p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Rôle envisagé </a:t>
                      </a:r>
                      <a:endParaRPr lang="fr-FR" sz="900" i="1" dirty="0">
                        <a:solidFill>
                          <a:srgbClr val="151B3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226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a. PRESENTATION DE VOS COMPETENCES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les compétences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dont vous disposez et que vous jugez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pertinentes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pour répondre au besoin mentionné ci-dessous.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Cybersécurité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1CB62A03-717C-AC57-E20B-E33CDFC57B6D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5"/>
          <a:ext cx="7366413" cy="2427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2427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BA982D3D-7273-3BDB-4FEA-1401263ECCC3}"/>
              </a:ext>
            </a:extLst>
          </p:cNvPr>
          <p:cNvGraphicFramePr>
            <a:graphicFrameLocks noGrp="1"/>
          </p:cNvGraphicFramePr>
          <p:nvPr/>
        </p:nvGraphicFramePr>
        <p:xfrm>
          <a:off x="878481" y="4475535"/>
          <a:ext cx="7366413" cy="304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73238">
                  <a:extLst>
                    <a:ext uri="{9D8B030D-6E8A-4147-A177-3AD203B41FA5}">
                      <a16:colId xmlns:a16="http://schemas.microsoft.com/office/drawing/2014/main" val="3033151844"/>
                    </a:ext>
                  </a:extLst>
                </a:gridCol>
                <a:gridCol w="6193175">
                  <a:extLst>
                    <a:ext uri="{9D8B030D-6E8A-4147-A177-3AD203B41FA5}">
                      <a16:colId xmlns:a16="http://schemas.microsoft.com/office/drawing/2014/main" val="156032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700" dirty="0"/>
                        <a:t>Contact identifié au sein de votre entité</a:t>
                      </a:r>
                    </a:p>
                  </a:txBody>
                  <a:tcPr anchor="ctr">
                    <a:lnR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025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6156176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b. PRESENTATION DE VOTRE CONTRIBUTION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de quelle manière vous souhaitez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contribuer</a:t>
            </a:r>
            <a:r>
              <a:rPr lang="fr-FR" sz="100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(et vos expériences passées le cas échéant) et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 rôle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que vous aimeriez avoir au sein du consortium. 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Cybersécurité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7751B339-ECDF-06DE-4BA7-8B8DC8A9C9F1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4"/>
          <a:ext cx="7366413" cy="15584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558412">
                <a:tc>
                  <a:txBody>
                    <a:bodyPr/>
                    <a:lstStyle/>
                    <a:p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Contribution</a:t>
                      </a:r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xpérience(s) passée(s)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024E68A-2745-BDD1-0E67-DE517AB29F26}"/>
              </a:ext>
            </a:extLst>
          </p:cNvPr>
          <p:cNvGraphicFramePr>
            <a:graphicFrameLocks noGrp="1"/>
          </p:cNvGraphicFramePr>
          <p:nvPr/>
        </p:nvGraphicFramePr>
        <p:xfrm>
          <a:off x="888793" y="3681283"/>
          <a:ext cx="7366413" cy="1039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039443">
                <a:tc>
                  <a:txBody>
                    <a:bodyPr/>
                    <a:lstStyle/>
                    <a:p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Rôle envisagé </a:t>
                      </a:r>
                      <a:endParaRPr lang="fr-FR" sz="900" i="1" dirty="0">
                        <a:solidFill>
                          <a:srgbClr val="151B3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137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a. PRESENTATION DE VOS COMPETENCES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les compétences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dont vous disposez et que vous jugez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pertinentes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pour répondre au besoin mentionné ci-dessous.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Design et conception de la combinaison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1CB62A03-717C-AC57-E20B-E33CDFC57B6D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5"/>
          <a:ext cx="7366413" cy="2427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2427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BA982D3D-7273-3BDB-4FEA-1401263ECCC3}"/>
              </a:ext>
            </a:extLst>
          </p:cNvPr>
          <p:cNvGraphicFramePr>
            <a:graphicFrameLocks noGrp="1"/>
          </p:cNvGraphicFramePr>
          <p:nvPr/>
        </p:nvGraphicFramePr>
        <p:xfrm>
          <a:off x="878481" y="4475535"/>
          <a:ext cx="7366413" cy="304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73238">
                  <a:extLst>
                    <a:ext uri="{9D8B030D-6E8A-4147-A177-3AD203B41FA5}">
                      <a16:colId xmlns:a16="http://schemas.microsoft.com/office/drawing/2014/main" val="3033151844"/>
                    </a:ext>
                  </a:extLst>
                </a:gridCol>
                <a:gridCol w="6193175">
                  <a:extLst>
                    <a:ext uri="{9D8B030D-6E8A-4147-A177-3AD203B41FA5}">
                      <a16:colId xmlns:a16="http://schemas.microsoft.com/office/drawing/2014/main" val="156032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700" dirty="0"/>
                        <a:t>Contact identifié au sein de votre entité</a:t>
                      </a:r>
                    </a:p>
                  </a:txBody>
                  <a:tcPr anchor="ctr">
                    <a:lnR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502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6156176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b. PRESENTATION DE VOTRE CONTRIBUTION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de quelle manière vous souhaitez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contribuer</a:t>
            </a:r>
            <a:r>
              <a:rPr lang="fr-FR" sz="100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(et vos expériences passées le cas échéant) et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 rôle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que vous aimeriez avoir au sein du consortium. 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Design et conception de la combinaison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7751B339-ECDF-06DE-4BA7-8B8DC8A9C9F1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4"/>
          <a:ext cx="7366413" cy="15584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558412">
                <a:tc>
                  <a:txBody>
                    <a:bodyPr/>
                    <a:lstStyle/>
                    <a:p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Contribution</a:t>
                      </a:r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xpérience(s) passée(s)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024E68A-2745-BDD1-0E67-DE517AB29F26}"/>
              </a:ext>
            </a:extLst>
          </p:cNvPr>
          <p:cNvGraphicFramePr>
            <a:graphicFrameLocks noGrp="1"/>
          </p:cNvGraphicFramePr>
          <p:nvPr/>
        </p:nvGraphicFramePr>
        <p:xfrm>
          <a:off x="888793" y="3681283"/>
          <a:ext cx="7366413" cy="1039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039443">
                <a:tc>
                  <a:txBody>
                    <a:bodyPr/>
                    <a:lstStyle/>
                    <a:p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Rôle envisagé </a:t>
                      </a:r>
                      <a:endParaRPr lang="fr-FR" sz="900" i="1" dirty="0">
                        <a:solidFill>
                          <a:srgbClr val="151B3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10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C13626B-B104-E44B-90A1-9EAD47AB8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/>
              <a:t>Date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019EC3-1AE8-FC4F-9B4C-DC9F39E0B0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E80EE3-5970-2B4D-9400-5CBD262AEC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71800" y="3201560"/>
            <a:ext cx="6191806" cy="504056"/>
          </a:xfrm>
        </p:spPr>
        <p:txBody>
          <a:bodyPr/>
          <a:lstStyle/>
          <a:p>
            <a:r>
              <a:rPr lang="fr-FR" sz="2400" b="1" dirty="0">
                <a:latin typeface="+mn-lt"/>
              </a:rPr>
              <a:t>VOTRE entité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E2533E-9A7C-9140-96FB-147555535A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8A3E02-5719-5A4C-A658-589E1BA65C3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7344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a. PRESENTATION DE VOS COMPETENCES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les compétences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dont vous disposez et que vous jugez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pertinentes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pour répondre au besoin mentionné ci-dessous.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Expertise « conditions réelles d’utilisation du vêtement en environnement spatial »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1CB62A03-717C-AC57-E20B-E33CDFC57B6D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5"/>
          <a:ext cx="7366413" cy="2427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2427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BA982D3D-7273-3BDB-4FEA-1401263ECCC3}"/>
              </a:ext>
            </a:extLst>
          </p:cNvPr>
          <p:cNvGraphicFramePr>
            <a:graphicFrameLocks noGrp="1"/>
          </p:cNvGraphicFramePr>
          <p:nvPr/>
        </p:nvGraphicFramePr>
        <p:xfrm>
          <a:off x="878481" y="4475535"/>
          <a:ext cx="7366413" cy="304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73238">
                  <a:extLst>
                    <a:ext uri="{9D8B030D-6E8A-4147-A177-3AD203B41FA5}">
                      <a16:colId xmlns:a16="http://schemas.microsoft.com/office/drawing/2014/main" val="3033151844"/>
                    </a:ext>
                  </a:extLst>
                </a:gridCol>
                <a:gridCol w="6193175">
                  <a:extLst>
                    <a:ext uri="{9D8B030D-6E8A-4147-A177-3AD203B41FA5}">
                      <a16:colId xmlns:a16="http://schemas.microsoft.com/office/drawing/2014/main" val="156032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700" dirty="0"/>
                        <a:t>Contact identifié au sein de votre entité</a:t>
                      </a:r>
                    </a:p>
                  </a:txBody>
                  <a:tcPr anchor="ctr">
                    <a:lnR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431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6156176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b. PRESENTATION DE VOTRE CONTRIBUTION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de quelle manière vous souhaitez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contribuer</a:t>
            </a:r>
            <a:r>
              <a:rPr lang="fr-FR" sz="100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(et vos expériences passées le cas échéant) et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 rôle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que vous aimeriez avoir au sein du consortium. 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Expertise « conditions réelles d’utilisation du vêtement en environnement spatial »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7751B339-ECDF-06DE-4BA7-8B8DC8A9C9F1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4"/>
          <a:ext cx="7366413" cy="15584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558412">
                <a:tc>
                  <a:txBody>
                    <a:bodyPr/>
                    <a:lstStyle/>
                    <a:p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Contribution</a:t>
                      </a:r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xpérience(s) passée(s)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024E68A-2745-BDD1-0E67-DE517AB29F26}"/>
              </a:ext>
            </a:extLst>
          </p:cNvPr>
          <p:cNvGraphicFramePr>
            <a:graphicFrameLocks noGrp="1"/>
          </p:cNvGraphicFramePr>
          <p:nvPr/>
        </p:nvGraphicFramePr>
        <p:xfrm>
          <a:off x="888793" y="3681283"/>
          <a:ext cx="7366413" cy="1039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039443">
                <a:tc>
                  <a:txBody>
                    <a:bodyPr/>
                    <a:lstStyle/>
                    <a:p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Rôle envisagé </a:t>
                      </a:r>
                      <a:endParaRPr lang="fr-FR" sz="900" i="1" dirty="0">
                        <a:solidFill>
                          <a:srgbClr val="151B3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321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a. PRESENTATION DE VOS COMPETENCES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les compétences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dont vous disposez et que vous jugez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pertinentes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pour répondre au besoin mentionné ci-dessous.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Autres</a:t>
            </a:r>
            <a:endParaRPr lang="fr-FR" sz="400" b="1" dirty="0"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1CB62A03-717C-AC57-E20B-E33CDFC57B6D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5"/>
          <a:ext cx="7366413" cy="2427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2427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BA982D3D-7273-3BDB-4FEA-1401263ECCC3}"/>
              </a:ext>
            </a:extLst>
          </p:cNvPr>
          <p:cNvGraphicFramePr>
            <a:graphicFrameLocks noGrp="1"/>
          </p:cNvGraphicFramePr>
          <p:nvPr/>
        </p:nvGraphicFramePr>
        <p:xfrm>
          <a:off x="878481" y="4475535"/>
          <a:ext cx="7366413" cy="304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73238">
                  <a:extLst>
                    <a:ext uri="{9D8B030D-6E8A-4147-A177-3AD203B41FA5}">
                      <a16:colId xmlns:a16="http://schemas.microsoft.com/office/drawing/2014/main" val="3033151844"/>
                    </a:ext>
                  </a:extLst>
                </a:gridCol>
                <a:gridCol w="6193175">
                  <a:extLst>
                    <a:ext uri="{9D8B030D-6E8A-4147-A177-3AD203B41FA5}">
                      <a16:colId xmlns:a16="http://schemas.microsoft.com/office/drawing/2014/main" val="156032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700" dirty="0"/>
                        <a:t>Contact identifié au sein de votre entité</a:t>
                      </a:r>
                    </a:p>
                  </a:txBody>
                  <a:tcPr anchor="ctr">
                    <a:lnR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342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6156176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b. PRESENTATION DE VOTRE CONTRIBUTION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de quelle manière vous souhaitez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contribuer</a:t>
            </a:r>
            <a:r>
              <a:rPr lang="fr-FR" sz="100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(et vos expériences passées le cas échéant) et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 rôle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que vous aimeriez avoir au sein du consortium. 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Autres</a:t>
            </a:r>
            <a:endParaRPr lang="fr-FR" sz="400" b="1" dirty="0"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7751B339-ECDF-06DE-4BA7-8B8DC8A9C9F1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4"/>
          <a:ext cx="7366413" cy="15584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558412">
                <a:tc>
                  <a:txBody>
                    <a:bodyPr/>
                    <a:lstStyle/>
                    <a:p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Contribution</a:t>
                      </a:r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xpérience(s) passée(s)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024E68A-2745-BDD1-0E67-DE517AB29F26}"/>
              </a:ext>
            </a:extLst>
          </p:cNvPr>
          <p:cNvGraphicFramePr>
            <a:graphicFrameLocks noGrp="1"/>
          </p:cNvGraphicFramePr>
          <p:nvPr/>
        </p:nvGraphicFramePr>
        <p:xfrm>
          <a:off x="888793" y="3681283"/>
          <a:ext cx="7366413" cy="1039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039443">
                <a:tc>
                  <a:txBody>
                    <a:bodyPr/>
                    <a:lstStyle/>
                    <a:p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Rôle envisagé </a:t>
                      </a:r>
                      <a:endParaRPr lang="fr-FR" sz="900" i="1" dirty="0">
                        <a:solidFill>
                          <a:srgbClr val="151B3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822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C13626B-B104-E44B-90A1-9EAD47AB8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/>
              <a:t>Date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019EC3-1AE8-FC4F-9B4C-DC9F39E0B0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E80EE3-5970-2B4D-9400-5CBD262AEC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71800" y="3075806"/>
            <a:ext cx="6192688" cy="504056"/>
          </a:xfrm>
        </p:spPr>
        <p:txBody>
          <a:bodyPr/>
          <a:lstStyle/>
          <a:p>
            <a:r>
              <a:rPr lang="fr-FR" sz="2400" b="1" dirty="0">
                <a:solidFill>
                  <a:srgbClr val="151B31"/>
                </a:solidFill>
                <a:latin typeface="+mn-lt"/>
              </a:rPr>
              <a:t>ELEMENTS COMPLEMENTAIRES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E2533E-9A7C-9140-96FB-147555535A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8A3E02-5719-5A4C-A658-589E1BA65C3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900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03 . ELEMENTS COMPLEMENTAIRES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88472" y="823523"/>
            <a:ext cx="7661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Vous avez une idée et/ou un sujet qui pourrait être complémentaire et intéressant de traiter dans le cadre de cet AMI ? A vous la parole ! </a:t>
            </a:r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7074B5EC-27C0-577E-925D-DA3164C23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761744"/>
              </p:ext>
            </p:extLst>
          </p:nvPr>
        </p:nvGraphicFramePr>
        <p:xfrm>
          <a:off x="878482" y="1347614"/>
          <a:ext cx="7366414" cy="331236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4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3312368">
                <a:tc>
                  <a:txBody>
                    <a:bodyPr/>
                    <a:lstStyle/>
                    <a:p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…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574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2">
            <a:extLst>
              <a:ext uri="{FF2B5EF4-FFF2-40B4-BE49-F238E27FC236}">
                <a16:creationId xmlns:a16="http://schemas.microsoft.com/office/drawing/2014/main" id="{E8D19862-7026-168C-5308-10500D71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233178"/>
            <a:ext cx="2438049" cy="648072"/>
          </a:xfrm>
        </p:spPr>
        <p:txBody>
          <a:bodyPr/>
          <a:lstStyle/>
          <a:p>
            <a:pPr algn="l"/>
            <a:r>
              <a:rPr lang="fr-FR" sz="24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NOUS CONTACTER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37C3525-BA01-D3CC-30B0-0E558A7C51BD}"/>
              </a:ext>
            </a:extLst>
          </p:cNvPr>
          <p:cNvSpPr txBox="1"/>
          <p:nvPr/>
        </p:nvSpPr>
        <p:spPr>
          <a:xfrm>
            <a:off x="3527376" y="3354546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hello@way4space.com</a:t>
            </a:r>
            <a:r>
              <a:rPr lang="fr-FR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7510F8-BC64-AF5F-7D86-10A37E9CB806}"/>
              </a:ext>
            </a:extLst>
          </p:cNvPr>
          <p:cNvSpPr/>
          <p:nvPr/>
        </p:nvSpPr>
        <p:spPr>
          <a:xfrm>
            <a:off x="3059832" y="3075806"/>
            <a:ext cx="45719" cy="96281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65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BA79DC-F5DB-E6F3-5064-05A0C72C38CB}"/>
              </a:ext>
            </a:extLst>
          </p:cNvPr>
          <p:cNvSpPr/>
          <p:nvPr/>
        </p:nvSpPr>
        <p:spPr>
          <a:xfrm>
            <a:off x="0" y="195486"/>
            <a:ext cx="5004048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C35D9090-C992-8EA2-D607-C839D240B2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003582"/>
              </p:ext>
            </p:extLst>
          </p:nvPr>
        </p:nvGraphicFramePr>
        <p:xfrm>
          <a:off x="395537" y="843558"/>
          <a:ext cx="8064896" cy="37084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36303">
                  <a:extLst>
                    <a:ext uri="{9D8B030D-6E8A-4147-A177-3AD203B41FA5}">
                      <a16:colId xmlns:a16="http://schemas.microsoft.com/office/drawing/2014/main" val="2158083587"/>
                    </a:ext>
                  </a:extLst>
                </a:gridCol>
                <a:gridCol w="5328593">
                  <a:extLst>
                    <a:ext uri="{9D8B030D-6E8A-4147-A177-3AD203B41FA5}">
                      <a16:colId xmlns:a16="http://schemas.microsoft.com/office/drawing/2014/main" val="325008071"/>
                    </a:ext>
                  </a:extLst>
                </a:gridCol>
              </a:tblGrid>
              <a:tr h="722800">
                <a:tc>
                  <a:txBody>
                    <a:bodyPr/>
                    <a:lstStyle/>
                    <a:p>
                      <a:r>
                        <a:rPr lang="fr-FR" sz="1000" dirty="0">
                          <a:solidFill>
                            <a:srgbClr val="002060"/>
                          </a:solidFill>
                        </a:rPr>
                        <a:t>Nom de l’entité </a:t>
                      </a:r>
                    </a:p>
                    <a:p>
                      <a:r>
                        <a:rPr lang="fr-FR" sz="1000" b="0" dirty="0">
                          <a:solidFill>
                            <a:srgbClr val="002060"/>
                          </a:solidFill>
                        </a:rPr>
                        <a:t>(+ appartenance Groupe le cas échéant)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9618098"/>
                  </a:ext>
                </a:extLst>
              </a:tr>
              <a:tr h="590851"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002060"/>
                          </a:solidFill>
                        </a:rPr>
                        <a:t>Point de contact </a:t>
                      </a:r>
                      <a:r>
                        <a:rPr lang="fr-FR" sz="1000" b="0" dirty="0">
                          <a:solidFill>
                            <a:srgbClr val="002060"/>
                          </a:solidFill>
                        </a:rPr>
                        <a:t>(Prénom, Nom, adresse email, numéro de téléphone)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8813636"/>
                  </a:ext>
                </a:extLst>
              </a:tr>
              <a:tr h="450978"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002060"/>
                          </a:solidFill>
                        </a:rPr>
                        <a:t>Localisation </a:t>
                      </a:r>
                      <a:r>
                        <a:rPr lang="fr-FR" sz="1000" dirty="0">
                          <a:solidFill>
                            <a:srgbClr val="002060"/>
                          </a:solidFill>
                        </a:rPr>
                        <a:t>(Ville, REGION)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7293545"/>
                  </a:ext>
                </a:extLst>
              </a:tr>
              <a:tr h="590851"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002060"/>
                          </a:solidFill>
                        </a:rPr>
                        <a:t>Type de structure </a:t>
                      </a:r>
                      <a:r>
                        <a:rPr lang="fr-FR" sz="1000" dirty="0">
                          <a:solidFill>
                            <a:srgbClr val="002060"/>
                          </a:solidFill>
                        </a:rPr>
                        <a:t>(Grand Groupe/ PME/ ETI/ Laboratoire/…)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8023955"/>
                  </a:ext>
                </a:extLst>
              </a:tr>
              <a:tr h="450978"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002060"/>
                          </a:solidFill>
                        </a:rPr>
                        <a:t>Activités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6000091"/>
                  </a:ext>
                </a:extLst>
              </a:tr>
              <a:tr h="450978"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002060"/>
                          </a:solidFill>
                        </a:rPr>
                        <a:t>Marchés </a:t>
                      </a:r>
                      <a:r>
                        <a:rPr lang="fr-FR" sz="1000" dirty="0">
                          <a:solidFill>
                            <a:srgbClr val="002060"/>
                          </a:solidFill>
                        </a:rPr>
                        <a:t>(si existant)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4032318"/>
                  </a:ext>
                </a:extLst>
              </a:tr>
              <a:tr h="450978"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002060"/>
                          </a:solidFill>
                        </a:rPr>
                        <a:t>Clients principaux </a:t>
                      </a:r>
                      <a:r>
                        <a:rPr lang="fr-FR" sz="1000" dirty="0">
                          <a:solidFill>
                            <a:srgbClr val="002060"/>
                          </a:solidFill>
                        </a:rPr>
                        <a:t>(si existants)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118051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C9D6569F-367B-F4E6-1966-081B61E70E22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PRESENTATION DE VOTRE ENTITE</a:t>
            </a:r>
          </a:p>
        </p:txBody>
      </p:sp>
    </p:spTree>
    <p:extLst>
      <p:ext uri="{BB962C8B-B14F-4D97-AF65-F5344CB8AC3E}">
        <p14:creationId xmlns:p14="http://schemas.microsoft.com/office/powerpoint/2010/main" val="3809141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C13626B-B104-E44B-90A1-9EAD47AB8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noProof="0"/>
              <a:t>Date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019EC3-1AE8-FC4F-9B4C-DC9F39E0B0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E80EE3-5970-2B4D-9400-5CBD262AEC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71800" y="3075806"/>
            <a:ext cx="6192688" cy="504056"/>
          </a:xfrm>
        </p:spPr>
        <p:txBody>
          <a:bodyPr/>
          <a:lstStyle/>
          <a:p>
            <a:r>
              <a:rPr lang="fr-FR" sz="2400" b="1" dirty="0">
                <a:solidFill>
                  <a:srgbClr val="151B31"/>
                </a:solidFill>
                <a:latin typeface="+mn-lt"/>
              </a:rPr>
              <a:t>Votre proposition de contribution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E2533E-9A7C-9140-96FB-147555535A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8A3E02-5719-5A4C-A658-589E1BA65C3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666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PRESENTATION DE VOTRE PROPOSITION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52818" y="800342"/>
            <a:ext cx="7920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Indiquez (</a:t>
            </a:r>
            <a:r>
              <a:rPr lang="fr-FR" sz="1000" i="1" dirty="0">
                <a:solidFill>
                  <a:srgbClr val="151B31"/>
                </a:solidFill>
              </a:rPr>
              <a:t>en colorant la case en vert</a:t>
            </a:r>
            <a:r>
              <a:rPr lang="fr-FR" sz="1000" dirty="0">
                <a:solidFill>
                  <a:srgbClr val="151B31"/>
                </a:solidFill>
              </a:rPr>
              <a:t>) la/les thématique(s) sur laquelle/lesquelles vous souhaitez vous positionner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38131" y="1181531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Définition des propriétés intrinsèques de la sous-combinaison en contact avec la peau (respirabilité, non allergène, …), les paramètres « santé » à monitorer dans une série de contexte d’activités spatiales et les actions / réactions de la seconde peau à prévoir d’intégrer</a:t>
            </a:r>
            <a:endParaRPr lang="fr-FR" sz="400" dirty="0">
              <a:latin typeface="+mj-lt"/>
            </a:endParaRP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6618ED29-23A0-0400-19FE-3CDFF3E9143E}"/>
              </a:ext>
            </a:extLst>
          </p:cNvPr>
          <p:cNvSpPr/>
          <p:nvPr/>
        </p:nvSpPr>
        <p:spPr>
          <a:xfrm>
            <a:off x="1438131" y="1784985"/>
            <a:ext cx="6841247" cy="327327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/>
              <a:t>Fabrication de textile techniques </a:t>
            </a:r>
            <a:r>
              <a:rPr lang="fr-FR" sz="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(propriétés mécaniques, connectivité, conservation et distribution de substances médicamenteuses, …)  </a:t>
            </a:r>
            <a:endParaRPr lang="fr-FR" sz="900" dirty="0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45345750-CBBF-26C2-6D12-10820A6DBC35}"/>
              </a:ext>
            </a:extLst>
          </p:cNvPr>
          <p:cNvSpPr/>
          <p:nvPr/>
        </p:nvSpPr>
        <p:spPr>
          <a:xfrm>
            <a:off x="1438131" y="2196733"/>
            <a:ext cx="6841247" cy="220365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/>
              <a:t>Fabrication de micro-actuateurs (MEMS, NEMS, etc.)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FB8AB4BD-6D3A-30C2-D28D-51C36DDD05CB}"/>
              </a:ext>
            </a:extLst>
          </p:cNvPr>
          <p:cNvSpPr/>
          <p:nvPr/>
        </p:nvSpPr>
        <p:spPr>
          <a:xfrm>
            <a:off x="1438131" y="2504260"/>
            <a:ext cx="6841247" cy="244052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/>
              <a:t>Connectivité sol/bord/espace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97A196B-EAA9-2914-293A-5CF2846BAB6B}"/>
              </a:ext>
            </a:extLst>
          </p:cNvPr>
          <p:cNvSpPr/>
          <p:nvPr/>
        </p:nvSpPr>
        <p:spPr>
          <a:xfrm>
            <a:off x="1438130" y="2851036"/>
            <a:ext cx="6841247" cy="234082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/>
              <a:t>Jumeau numérique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230AB2B-8BE7-C636-A810-97BB07B6E80B}"/>
              </a:ext>
            </a:extLst>
          </p:cNvPr>
          <p:cNvSpPr/>
          <p:nvPr/>
        </p:nvSpPr>
        <p:spPr>
          <a:xfrm>
            <a:off x="1438129" y="3207932"/>
            <a:ext cx="6841247" cy="244053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/>
              <a:t>Cybersécurité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EC72C2B4-F204-39DC-B662-6FC85370496F}"/>
              </a:ext>
            </a:extLst>
          </p:cNvPr>
          <p:cNvSpPr/>
          <p:nvPr/>
        </p:nvSpPr>
        <p:spPr>
          <a:xfrm>
            <a:off x="1439105" y="3559983"/>
            <a:ext cx="6841247" cy="244053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/>
              <a:t>Design et conception de la combinaison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644FFBE1-CB7B-CB01-E54C-6764BCCE0BA8}"/>
              </a:ext>
            </a:extLst>
          </p:cNvPr>
          <p:cNvSpPr/>
          <p:nvPr/>
        </p:nvSpPr>
        <p:spPr>
          <a:xfrm>
            <a:off x="1438129" y="3900677"/>
            <a:ext cx="6841247" cy="244054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/>
              <a:t>Expertise « conditions réelles d’utilisation du vêtement en environnement spatial »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E197D26B-3DDA-E63E-1678-BFCB85748B9A}"/>
              </a:ext>
            </a:extLst>
          </p:cNvPr>
          <p:cNvSpPr/>
          <p:nvPr/>
        </p:nvSpPr>
        <p:spPr>
          <a:xfrm>
            <a:off x="1438128" y="4245374"/>
            <a:ext cx="6841247" cy="244052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/>
              <a:t>Autres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49D4C7A-BE1F-9AA4-6064-C9544F77C29B}"/>
              </a:ext>
            </a:extLst>
          </p:cNvPr>
          <p:cNvSpPr/>
          <p:nvPr/>
        </p:nvSpPr>
        <p:spPr>
          <a:xfrm>
            <a:off x="995858" y="1315965"/>
            <a:ext cx="288032" cy="24622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B41952-8DA7-E7D6-5CE4-FE1BE35C9B85}"/>
              </a:ext>
            </a:extLst>
          </p:cNvPr>
          <p:cNvSpPr/>
          <p:nvPr/>
        </p:nvSpPr>
        <p:spPr>
          <a:xfrm>
            <a:off x="990423" y="1813015"/>
            <a:ext cx="288032" cy="246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043CBC-94F8-2C4A-245D-E7142BDA8FA5}"/>
              </a:ext>
            </a:extLst>
          </p:cNvPr>
          <p:cNvSpPr/>
          <p:nvPr/>
        </p:nvSpPr>
        <p:spPr>
          <a:xfrm>
            <a:off x="990423" y="2175837"/>
            <a:ext cx="288032" cy="246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D2A651-2E6B-476E-4B80-6AF58E09C2F8}"/>
              </a:ext>
            </a:extLst>
          </p:cNvPr>
          <p:cNvSpPr/>
          <p:nvPr/>
        </p:nvSpPr>
        <p:spPr>
          <a:xfrm>
            <a:off x="990423" y="2500148"/>
            <a:ext cx="288032" cy="24622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B0A41B0-19A3-9554-96E3-15D263D914F5}"/>
              </a:ext>
            </a:extLst>
          </p:cNvPr>
          <p:cNvSpPr/>
          <p:nvPr/>
        </p:nvSpPr>
        <p:spPr>
          <a:xfrm>
            <a:off x="990423" y="2842244"/>
            <a:ext cx="288032" cy="246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1E164A-ED8C-5EA9-D68E-F6EFE6C7A599}"/>
              </a:ext>
            </a:extLst>
          </p:cNvPr>
          <p:cNvSpPr/>
          <p:nvPr/>
        </p:nvSpPr>
        <p:spPr>
          <a:xfrm>
            <a:off x="990423" y="3207932"/>
            <a:ext cx="288032" cy="246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ED6F9A-64B3-2BD5-B61B-B1FBD3CFFA43}"/>
              </a:ext>
            </a:extLst>
          </p:cNvPr>
          <p:cNvSpPr/>
          <p:nvPr/>
        </p:nvSpPr>
        <p:spPr>
          <a:xfrm>
            <a:off x="990423" y="3550311"/>
            <a:ext cx="288032" cy="246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4F7A4C-C288-EB24-3484-0E5BE092E671}"/>
              </a:ext>
            </a:extLst>
          </p:cNvPr>
          <p:cNvSpPr/>
          <p:nvPr/>
        </p:nvSpPr>
        <p:spPr>
          <a:xfrm>
            <a:off x="990423" y="3898510"/>
            <a:ext cx="288032" cy="246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3F4DEFE-CB85-AD46-0D11-E6A91E8C5360}"/>
              </a:ext>
            </a:extLst>
          </p:cNvPr>
          <p:cNvSpPr/>
          <p:nvPr/>
        </p:nvSpPr>
        <p:spPr>
          <a:xfrm>
            <a:off x="996183" y="4230656"/>
            <a:ext cx="288032" cy="246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22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a. PRESENTATION DE VOS COMPETENCES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les compétences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dont vous disposez et que vous jugez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pertinentes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pour répondre au besoin mentionné ci-dessous.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Définition des propriétés intrinsèques de la sous-combinaison en contact avec la peau (respirabilité, non allergène, …), les paramètres « santé » à monitorer dans une série de contexte d’activités spatiales et les actions / réactions de la seconde peau à prévoir d’intégrer</a:t>
            </a:r>
            <a:endParaRPr lang="fr-FR" sz="400" b="1" dirty="0"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1CB62A03-717C-AC57-E20B-E33CDFC57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371020"/>
              </p:ext>
            </p:extLst>
          </p:nvPr>
        </p:nvGraphicFramePr>
        <p:xfrm>
          <a:off x="878482" y="2015985"/>
          <a:ext cx="7366413" cy="2427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2427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BA982D3D-7273-3BDB-4FEA-1401263EC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812486"/>
              </p:ext>
            </p:extLst>
          </p:nvPr>
        </p:nvGraphicFramePr>
        <p:xfrm>
          <a:off x="878481" y="4475535"/>
          <a:ext cx="7366413" cy="304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73238">
                  <a:extLst>
                    <a:ext uri="{9D8B030D-6E8A-4147-A177-3AD203B41FA5}">
                      <a16:colId xmlns:a16="http://schemas.microsoft.com/office/drawing/2014/main" val="3033151844"/>
                    </a:ext>
                  </a:extLst>
                </a:gridCol>
                <a:gridCol w="6193175">
                  <a:extLst>
                    <a:ext uri="{9D8B030D-6E8A-4147-A177-3AD203B41FA5}">
                      <a16:colId xmlns:a16="http://schemas.microsoft.com/office/drawing/2014/main" val="156032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700" dirty="0"/>
                        <a:t>Contact identifié au sein de votre entité</a:t>
                      </a:r>
                    </a:p>
                  </a:txBody>
                  <a:tcPr anchor="ctr">
                    <a:lnR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637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6156176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b. PRESENTATION DE VOTRE CONTRIBUTION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de quelle manière vous souhaitez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contribuer</a:t>
            </a:r>
            <a:r>
              <a:rPr lang="fr-FR" sz="100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(et vos expériences passées le cas échéant) et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 rôle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que vous aimeriez avoir au sein du consortium. 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Définition des propriétés intrinsèques de la sous-combinaison en contact avec la peau (respirabilité, non allergène, …), les paramètres « santé » à monitorer dans une série de contexte d’activités spatiales et les actions / réactions de la seconde peau à prévoir d’intégrer</a:t>
            </a:r>
            <a:endParaRPr lang="fr-FR" sz="400" b="1" dirty="0"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7751B339-ECDF-06DE-4BA7-8B8DC8A9C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628950"/>
              </p:ext>
            </p:extLst>
          </p:nvPr>
        </p:nvGraphicFramePr>
        <p:xfrm>
          <a:off x="878482" y="2015984"/>
          <a:ext cx="7366413" cy="15584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558412">
                <a:tc>
                  <a:txBody>
                    <a:bodyPr/>
                    <a:lstStyle/>
                    <a:p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Contribution</a:t>
                      </a:r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xpérience(s) passée(s)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024E68A-2745-BDD1-0E67-DE517AB29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351868"/>
              </p:ext>
            </p:extLst>
          </p:nvPr>
        </p:nvGraphicFramePr>
        <p:xfrm>
          <a:off x="888793" y="3681283"/>
          <a:ext cx="7366413" cy="1039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039443">
                <a:tc>
                  <a:txBody>
                    <a:bodyPr/>
                    <a:lstStyle/>
                    <a:p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Rôle envisagé </a:t>
                      </a:r>
                      <a:endParaRPr lang="fr-FR" sz="900" i="1" dirty="0">
                        <a:solidFill>
                          <a:srgbClr val="151B3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41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5940152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a. PRESENTATION DE VOS COMPETENCES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les compétences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dont vous disposez et que vous jugez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pertinentes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pour répondre au besoin mentionné ci-dessous.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Fabrication de textile techniques </a:t>
            </a:r>
            <a:r>
              <a:rPr lang="fr-FR" sz="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(propriétés mécaniques, connectivité, conservation et distribution de substances médicamenteuses, …)  </a:t>
            </a:r>
            <a:endParaRPr lang="fr-FR" sz="900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10">
            <a:extLst>
              <a:ext uri="{FF2B5EF4-FFF2-40B4-BE49-F238E27FC236}">
                <a16:creationId xmlns:a16="http://schemas.microsoft.com/office/drawing/2014/main" id="{1CB62A03-717C-AC57-E20B-E33CDFC57B6D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5"/>
          <a:ext cx="7366413" cy="242797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24279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BA982D3D-7273-3BDB-4FEA-1401263ECCC3}"/>
              </a:ext>
            </a:extLst>
          </p:cNvPr>
          <p:cNvGraphicFramePr>
            <a:graphicFrameLocks noGrp="1"/>
          </p:cNvGraphicFramePr>
          <p:nvPr/>
        </p:nvGraphicFramePr>
        <p:xfrm>
          <a:off x="878481" y="4475535"/>
          <a:ext cx="7366413" cy="3048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73238">
                  <a:extLst>
                    <a:ext uri="{9D8B030D-6E8A-4147-A177-3AD203B41FA5}">
                      <a16:colId xmlns:a16="http://schemas.microsoft.com/office/drawing/2014/main" val="3033151844"/>
                    </a:ext>
                  </a:extLst>
                </a:gridCol>
                <a:gridCol w="6193175">
                  <a:extLst>
                    <a:ext uri="{9D8B030D-6E8A-4147-A177-3AD203B41FA5}">
                      <a16:colId xmlns:a16="http://schemas.microsoft.com/office/drawing/2014/main" val="15603252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700" dirty="0"/>
                        <a:t>Contact identifié au sein de votre entité</a:t>
                      </a:r>
                    </a:p>
                  </a:txBody>
                  <a:tcPr anchor="ctr">
                    <a:lnR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31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5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410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A822EDC-CA45-FC6D-600F-1BB6BC01C137}"/>
              </a:ext>
            </a:extLst>
          </p:cNvPr>
          <p:cNvSpPr/>
          <p:nvPr/>
        </p:nvSpPr>
        <p:spPr>
          <a:xfrm>
            <a:off x="0" y="195486"/>
            <a:ext cx="6156176" cy="504056"/>
          </a:xfrm>
          <a:prstGeom prst="rect">
            <a:avLst/>
          </a:prstGeom>
          <a:solidFill>
            <a:srgbClr val="151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3192B-528D-5344-9AEB-CACADB52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C7887-7E34-0F44-993F-1C83A830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199" y="4720726"/>
            <a:ext cx="2088233" cy="319274"/>
          </a:xfrm>
        </p:spPr>
        <p:txBody>
          <a:bodyPr/>
          <a:lstStyle/>
          <a:p>
            <a:r>
              <a:rPr lang="fr-FR" dirty="0"/>
              <a:t>AMI 2023  -  SECOND SKIN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43DAD-1950-3647-B0DE-29ECB1A4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6062EA-AC76-A43E-12E9-436032D06C84}"/>
              </a:ext>
            </a:extLst>
          </p:cNvPr>
          <p:cNvSpPr txBox="1"/>
          <p:nvPr/>
        </p:nvSpPr>
        <p:spPr>
          <a:xfrm>
            <a:off x="180000" y="2628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02 . b. PRESENTATION DE VOTRE CONTRIBUTION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ED994E-C0D7-1013-20BF-AA72950ECDC6}"/>
              </a:ext>
            </a:extLst>
          </p:cNvPr>
          <p:cNvSpPr txBox="1"/>
          <p:nvPr/>
        </p:nvSpPr>
        <p:spPr>
          <a:xfrm>
            <a:off x="583371" y="88367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151B31"/>
                </a:solidFill>
              </a:rPr>
              <a:t>Pour chaque thématique sélectionnée précédemment p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récisez de quelle manière vous souhaitez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contribuer</a:t>
            </a:r>
            <a:r>
              <a:rPr lang="fr-FR" sz="100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 (et vos expériences passées le cas échéant) et </a:t>
            </a:r>
            <a:r>
              <a:rPr lang="fr-FR" sz="1000" b="1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le rôle </a:t>
            </a:r>
            <a:r>
              <a:rPr lang="fr-FR" sz="1000" b="0" kern="1200" dirty="0">
                <a:solidFill>
                  <a:srgbClr val="151B31"/>
                </a:solidFill>
                <a:latin typeface="+mn-lt"/>
                <a:ea typeface="+mn-ea"/>
                <a:cs typeface="+mn-cs"/>
              </a:rPr>
              <a:t>que vous aimeriez avoir au sein du consortium. </a:t>
            </a:r>
            <a:endParaRPr lang="fr-FR" sz="1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000" dirty="0">
              <a:solidFill>
                <a:srgbClr val="151B31"/>
              </a:solidFill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2FCE7-5A31-BC63-B28F-30BB0A4156E9}"/>
              </a:ext>
            </a:extLst>
          </p:cNvPr>
          <p:cNvSpPr/>
          <p:nvPr/>
        </p:nvSpPr>
        <p:spPr>
          <a:xfrm>
            <a:off x="1403649" y="1330782"/>
            <a:ext cx="6841247" cy="515090"/>
          </a:xfrm>
          <a:prstGeom prst="roundRect">
            <a:avLst/>
          </a:prstGeom>
          <a:noFill/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b="1" dirty="0"/>
              <a:t>Fabrication de textile techniques </a:t>
            </a:r>
            <a:r>
              <a:rPr lang="fr-FR" sz="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(propriétés mécaniques, connectivité, conservation et distribution de substances médicamenteuses, …)  </a:t>
            </a:r>
            <a:endParaRPr lang="fr-FR" sz="900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22C49-1D4B-0489-0C99-2BEC216DA337}"/>
              </a:ext>
            </a:extLst>
          </p:cNvPr>
          <p:cNvSpPr/>
          <p:nvPr/>
        </p:nvSpPr>
        <p:spPr>
          <a:xfrm>
            <a:off x="878483" y="1419622"/>
            <a:ext cx="288032" cy="276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8" name="Tableau 10">
            <a:extLst>
              <a:ext uri="{FF2B5EF4-FFF2-40B4-BE49-F238E27FC236}">
                <a16:creationId xmlns:a16="http://schemas.microsoft.com/office/drawing/2014/main" id="{7751B339-ECDF-06DE-4BA7-8B8DC8A9C9F1}"/>
              </a:ext>
            </a:extLst>
          </p:cNvPr>
          <p:cNvGraphicFramePr>
            <a:graphicFrameLocks noGrp="1"/>
          </p:cNvGraphicFramePr>
          <p:nvPr/>
        </p:nvGraphicFramePr>
        <p:xfrm>
          <a:off x="878482" y="2015984"/>
          <a:ext cx="7366413" cy="15584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558412">
                <a:tc>
                  <a:txBody>
                    <a:bodyPr/>
                    <a:lstStyle/>
                    <a:p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Contribution</a:t>
                      </a:r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900" b="1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fr-FR" sz="900" i="1" dirty="0">
                          <a:solidFill>
                            <a:srgbClr val="151B31"/>
                          </a:solidFill>
                        </a:rPr>
                        <a:t>xpérience(s) passée(s)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024E68A-2745-BDD1-0E67-DE517AB29F26}"/>
              </a:ext>
            </a:extLst>
          </p:cNvPr>
          <p:cNvGraphicFramePr>
            <a:graphicFrameLocks noGrp="1"/>
          </p:cNvGraphicFramePr>
          <p:nvPr/>
        </p:nvGraphicFramePr>
        <p:xfrm>
          <a:off x="888793" y="3681283"/>
          <a:ext cx="7366413" cy="1039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366413">
                  <a:extLst>
                    <a:ext uri="{9D8B030D-6E8A-4147-A177-3AD203B41FA5}">
                      <a16:colId xmlns:a16="http://schemas.microsoft.com/office/drawing/2014/main" val="3431236298"/>
                    </a:ext>
                  </a:extLst>
                </a:gridCol>
              </a:tblGrid>
              <a:tr h="1039443">
                <a:tc>
                  <a:txBody>
                    <a:bodyPr/>
                    <a:lstStyle/>
                    <a:p>
                      <a:r>
                        <a:rPr lang="fr-FR" sz="900" b="0" i="1" kern="1200" dirty="0">
                          <a:solidFill>
                            <a:srgbClr val="151B31"/>
                          </a:solidFill>
                          <a:latin typeface="+mn-lt"/>
                          <a:ea typeface="+mn-ea"/>
                          <a:cs typeface="+mn-cs"/>
                        </a:rPr>
                        <a:t>Rôle envisagé </a:t>
                      </a:r>
                      <a:endParaRPr lang="fr-FR" sz="900" i="1" dirty="0">
                        <a:solidFill>
                          <a:srgbClr val="151B3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037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78888"/>
      </p:ext>
    </p:extLst>
  </p:cSld>
  <p:clrMapOvr>
    <a:masterClrMapping/>
  </p:clrMapOvr>
</p:sld>
</file>

<file path=ppt/theme/theme1.xml><?xml version="1.0" encoding="utf-8"?>
<a:theme xmlns:a="http://schemas.openxmlformats.org/drawingml/2006/main" name="Télémaque">
  <a:themeElements>
    <a:clrScheme name="Way4Space">
      <a:dk1>
        <a:srgbClr val="F8C522"/>
      </a:dk1>
      <a:lt1>
        <a:srgbClr val="111525"/>
      </a:lt1>
      <a:dk2>
        <a:srgbClr val="90CCB9"/>
      </a:dk2>
      <a:lt2>
        <a:srgbClr val="66B2D7"/>
      </a:lt2>
      <a:accent1>
        <a:srgbClr val="485689"/>
      </a:accent1>
      <a:accent2>
        <a:srgbClr val="482414"/>
      </a:accent2>
      <a:accent3>
        <a:srgbClr val="EB932D"/>
      </a:accent3>
      <a:accent4>
        <a:srgbClr val="DE4949"/>
      </a:accent4>
      <a:accent5>
        <a:srgbClr val="FFFEFE"/>
      </a:accent5>
      <a:accent6>
        <a:srgbClr val="FFFEFE"/>
      </a:accent6>
      <a:hlink>
        <a:srgbClr val="F8C522"/>
      </a:hlink>
      <a:folHlink>
        <a:srgbClr val="111525"/>
      </a:folHlink>
    </a:clrScheme>
    <a:fontScheme name="Montserrat - Montserrat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ésentation1" id="{7F9C1092-EF23-0A4A-ACEE-A1185C8D06A5}" vid="{FE9F0310-C35F-834D-BA6D-AE7AD56727A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b9a7c80-0865-4fd4-8623-33de6c16a081">
      <Terms xmlns="http://schemas.microsoft.com/office/infopath/2007/PartnerControls"/>
    </lcf76f155ced4ddcb4097134ff3c332f>
    <TaxCatchAll xmlns="dce16271-1901-4e90-8a6e-5cb7509674b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A8A06864BB745A50BD84A00A46B90" ma:contentTypeVersion="14" ma:contentTypeDescription="Crée un document." ma:contentTypeScope="" ma:versionID="d0d71c6c4108cda6308384ee62ebc7aa">
  <xsd:schema xmlns:xsd="http://www.w3.org/2001/XMLSchema" xmlns:xs="http://www.w3.org/2001/XMLSchema" xmlns:p="http://schemas.microsoft.com/office/2006/metadata/properties" xmlns:ns2="6b9a7c80-0865-4fd4-8623-33de6c16a081" xmlns:ns3="dce16271-1901-4e90-8a6e-5cb7509674b9" targetNamespace="http://schemas.microsoft.com/office/2006/metadata/properties" ma:root="true" ma:fieldsID="5e99d57428768e43c56e3f12e85bfeef" ns2:_="" ns3:_="">
    <xsd:import namespace="6b9a7c80-0865-4fd4-8623-33de6c16a081"/>
    <xsd:import namespace="dce16271-1901-4e90-8a6e-5cb7509674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9a7c80-0865-4fd4-8623-33de6c16a0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dafb4a77-2792-4985-9d3f-b504d1459f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e16271-1901-4e90-8a6e-5cb7509674b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5a752ff-3847-4774-9ee0-85a1aab55793}" ma:internalName="TaxCatchAll" ma:showField="CatchAllData" ma:web="dce16271-1901-4e90-8a6e-5cb750967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E73678-A2F9-4394-816A-661A0E1D77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6B629D-E00C-4115-9830-FE5059C37080}">
  <ds:schemaRefs>
    <ds:schemaRef ds:uri="http://schemas.microsoft.com/office/2006/metadata/properties"/>
    <ds:schemaRef ds:uri="http://schemas.microsoft.com/office/infopath/2007/PartnerControls"/>
    <ds:schemaRef ds:uri="6b9a7c80-0865-4fd4-8623-33de6c16a081"/>
    <ds:schemaRef ds:uri="dce16271-1901-4e90-8a6e-5cb7509674b9"/>
  </ds:schemaRefs>
</ds:datastoreItem>
</file>

<file path=customXml/itemProps3.xml><?xml version="1.0" encoding="utf-8"?>
<ds:datastoreItem xmlns:ds="http://schemas.openxmlformats.org/officeDocument/2006/customXml" ds:itemID="{7BD9CFCF-3040-4677-A87E-4F03F1A01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9a7c80-0865-4fd4-8623-33de6c16a081"/>
    <ds:schemaRef ds:uri="dce16271-1901-4e90-8a6e-5cb7509674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AMI_SecondSkin_2023_DOSSIER DE CANDIDATURE</Template>
  <TotalTime>531</TotalTime>
  <Words>1452</Words>
  <Application>Microsoft Office PowerPoint</Application>
  <PresentationFormat>Affichage à l'écran (16:9)</PresentationFormat>
  <Paragraphs>188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1" baseType="lpstr">
      <vt:lpstr>Arial</vt:lpstr>
      <vt:lpstr>Montserrat</vt:lpstr>
      <vt:lpstr>Open Sans</vt:lpstr>
      <vt:lpstr>Wingdings</vt:lpstr>
      <vt:lpstr>Télémaque</vt:lpstr>
      <vt:lpstr>APPEL A MANIFESTATION d’INTERET 2023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NOUS CONTACTER</vt:lpstr>
    </vt:vector>
  </TitlesOfParts>
  <Manager>IGEFI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APPEL A MANIFESTATION d’INTERET 2023 </dc:title>
  <dc:subject>IGEFI</dc:subject>
  <dc:creator>Marie RAOUL</dc:creator>
  <cp:lastModifiedBy>Marie RAOUL</cp:lastModifiedBy>
  <cp:revision>87</cp:revision>
  <dcterms:created xsi:type="dcterms:W3CDTF">2023-06-07T08:49:20Z</dcterms:created>
  <dcterms:modified xsi:type="dcterms:W3CDTF">2023-06-09T10:16:41Z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0x010100F73A8A06864BB745A50BD84A00A46B90</vt:lpwstr>
  </property>
</Properties>
</file>